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Montserrat ExtraBold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.fntdata"/><Relationship Id="rId20" Type="http://schemas.openxmlformats.org/officeDocument/2006/relationships/slide" Target="slides/slide14.xml"/><Relationship Id="rId41" Type="http://schemas.openxmlformats.org/officeDocument/2006/relationships/font" Target="fonts/MontserratExtraBold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ontserrat-bold.fntdata"/><Relationship Id="rId14" Type="http://schemas.openxmlformats.org/officeDocument/2006/relationships/slide" Target="slides/slide8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1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c08fb90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c08fb90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14b78c3f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14b78c3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c08fb90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c08fb90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c08fb90d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c08fb90d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c08fb90d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c08fb90d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c08fb90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c08fb90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c08fb90d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c08fb90d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c08fb90d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dc08fb90d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c08fb90d9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dc08fb90d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c08fb90d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dc08fb90d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c08fb90d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dc08fb90d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14b78c3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14b78c3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c08fb90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dc08fb90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ac3b49e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6ac3b49e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c08fb90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dc08fb90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c08fb90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c08fb90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c08fb90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dc08fb90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c08fb90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dc08fb90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dc08fb90d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dc08fb90d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166b9662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166b9662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c08fb90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dc08fb90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c08fb90d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dc08fb90d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abe2ccd04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6abe2ccd04_0_8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abe2ccd0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abe2ccd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abe2ccd0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abe2ccd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abe2ccd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abe2ccd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abe2ccd0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abe2ccd0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abe2ccd0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abe2ccd0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14b78c3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14b78c3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228600" y="139165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9025" y="498275"/>
            <a:ext cx="555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200"/>
              <a:buFont typeface="Montserrat ExtraBold"/>
              <a:buNone/>
              <a:defRPr i="0" sz="2200" u="none" cap="none" strike="noStrike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139165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55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1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–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–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»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18166" l="1129" r="30820" t="0"/>
          <a:stretch/>
        </p:blipFill>
        <p:spPr>
          <a:xfrm>
            <a:off x="-42950" y="-158100"/>
            <a:ext cx="9198151" cy="44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4">
            <a:alphaModFix/>
          </a:blip>
          <a:srcRect b="36929" l="0" r="0" t="37152"/>
          <a:stretch/>
        </p:blipFill>
        <p:spPr>
          <a:xfrm>
            <a:off x="475725" y="314825"/>
            <a:ext cx="2590125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-137200"/>
            <a:ext cx="8846026" cy="4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20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00" y="3489518"/>
            <a:ext cx="76962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150" y="71550"/>
            <a:ext cx="7701450" cy="25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00" y="2790555"/>
            <a:ext cx="7701449" cy="227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00" y="51925"/>
            <a:ext cx="8488101" cy="28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375" y="2952925"/>
            <a:ext cx="8086875" cy="19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9900"/>
            <a:ext cx="8839201" cy="390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32675" cy="10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21925"/>
            <a:ext cx="5823475" cy="3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0"/>
          <p:cNvGrpSpPr/>
          <p:nvPr/>
        </p:nvGrpSpPr>
        <p:grpSpPr>
          <a:xfrm>
            <a:off x="-1347618" y="0"/>
            <a:ext cx="6684705" cy="1039958"/>
            <a:chOff x="0" y="0"/>
            <a:chExt cx="17825881" cy="2773221"/>
          </a:xfrm>
        </p:grpSpPr>
        <p:sp>
          <p:nvSpPr>
            <p:cNvPr id="228" name="Google Shape;228;p40"/>
            <p:cNvSpPr/>
            <p:nvPr/>
          </p:nvSpPr>
          <p:spPr>
            <a:xfrm>
              <a:off x="3980370" y="0"/>
              <a:ext cx="13845511" cy="1607515"/>
            </a:xfrm>
            <a:custGeom>
              <a:rect b="b" l="l" r="r" t="t"/>
              <a:pathLst>
                <a:path extrusionOk="0" h="1607515" w="13845511">
                  <a:moveTo>
                    <a:pt x="0" y="0"/>
                  </a:moveTo>
                  <a:lnTo>
                    <a:pt x="13845510" y="0"/>
                  </a:lnTo>
                  <a:lnTo>
                    <a:pt x="13845510" y="1607515"/>
                  </a:lnTo>
                  <a:lnTo>
                    <a:pt x="0" y="1607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4548" t="0"/>
              </a:stretch>
            </a:blipFill>
            <a:ln>
              <a:noFill/>
            </a:ln>
          </p:spPr>
        </p:sp>
        <p:sp>
          <p:nvSpPr>
            <p:cNvPr id="229" name="Google Shape;229;p40"/>
            <p:cNvSpPr/>
            <p:nvPr/>
          </p:nvSpPr>
          <p:spPr>
            <a:xfrm>
              <a:off x="0" y="1447620"/>
              <a:ext cx="15537823" cy="1325601"/>
            </a:xfrm>
            <a:custGeom>
              <a:rect b="b" l="l" r="r" t="t"/>
              <a:pathLst>
                <a:path extrusionOk="0" h="1325601" w="15537823">
                  <a:moveTo>
                    <a:pt x="0" y="0"/>
                  </a:moveTo>
                  <a:lnTo>
                    <a:pt x="15537823" y="0"/>
                  </a:lnTo>
                  <a:lnTo>
                    <a:pt x="15537823" y="1325601"/>
                  </a:lnTo>
                  <a:lnTo>
                    <a:pt x="0" y="1325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40"/>
            <p:cNvSpPr txBox="1"/>
            <p:nvPr/>
          </p:nvSpPr>
          <p:spPr>
            <a:xfrm>
              <a:off x="4406213" y="1754633"/>
              <a:ext cx="11131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Conclusion and Recommendations</a:t>
              </a:r>
              <a:endParaRPr b="1" sz="700"/>
            </a:p>
          </p:txBody>
        </p:sp>
      </p:grpSp>
      <p:sp>
        <p:nvSpPr>
          <p:cNvPr id="231" name="Google Shape;231;p40"/>
          <p:cNvSpPr txBox="1"/>
          <p:nvPr/>
        </p:nvSpPr>
        <p:spPr>
          <a:xfrm>
            <a:off x="452350" y="1158700"/>
            <a:ext cx="8325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Parent and Consumer Help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Hosting meetings with providers to increase communication and awareness of services to parents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Platforms such as BridgeCare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Consumer / Parent Supports</a:t>
            </a:r>
            <a:endParaRPr b="1" sz="160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 listing of providers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 of Social Services tools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41"/>
          <p:cNvGrpSpPr/>
          <p:nvPr/>
        </p:nvGrpSpPr>
        <p:grpSpPr>
          <a:xfrm>
            <a:off x="-1347625" y="0"/>
            <a:ext cx="8135732" cy="1039958"/>
            <a:chOff x="0" y="0"/>
            <a:chExt cx="17825881" cy="2773221"/>
          </a:xfrm>
        </p:grpSpPr>
        <p:sp>
          <p:nvSpPr>
            <p:cNvPr id="237" name="Google Shape;237;p41"/>
            <p:cNvSpPr/>
            <p:nvPr/>
          </p:nvSpPr>
          <p:spPr>
            <a:xfrm>
              <a:off x="3980370" y="0"/>
              <a:ext cx="13845511" cy="1607515"/>
            </a:xfrm>
            <a:custGeom>
              <a:rect b="b" l="l" r="r" t="t"/>
              <a:pathLst>
                <a:path extrusionOk="0" h="1607515" w="13845511">
                  <a:moveTo>
                    <a:pt x="0" y="0"/>
                  </a:moveTo>
                  <a:lnTo>
                    <a:pt x="13845510" y="0"/>
                  </a:lnTo>
                  <a:lnTo>
                    <a:pt x="13845510" y="1607515"/>
                  </a:lnTo>
                  <a:lnTo>
                    <a:pt x="0" y="1607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4548" t="0"/>
              </a:stretch>
            </a:blipFill>
            <a:ln>
              <a:noFill/>
            </a:ln>
          </p:spPr>
        </p:sp>
        <p:sp>
          <p:nvSpPr>
            <p:cNvPr id="238" name="Google Shape;238;p41"/>
            <p:cNvSpPr/>
            <p:nvPr/>
          </p:nvSpPr>
          <p:spPr>
            <a:xfrm>
              <a:off x="0" y="1447620"/>
              <a:ext cx="15537823" cy="1325601"/>
            </a:xfrm>
            <a:custGeom>
              <a:rect b="b" l="l" r="r" t="t"/>
              <a:pathLst>
                <a:path extrusionOk="0" h="1325601" w="15537823">
                  <a:moveTo>
                    <a:pt x="0" y="0"/>
                  </a:moveTo>
                  <a:lnTo>
                    <a:pt x="15537823" y="0"/>
                  </a:lnTo>
                  <a:lnTo>
                    <a:pt x="15537823" y="1325601"/>
                  </a:lnTo>
                  <a:lnTo>
                    <a:pt x="0" y="1325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41"/>
            <p:cNvSpPr txBox="1"/>
            <p:nvPr/>
          </p:nvSpPr>
          <p:spPr>
            <a:xfrm>
              <a:off x="3789909" y="1754600"/>
              <a:ext cx="11747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Conclusion and Recommendations: Providers </a:t>
              </a:r>
              <a:endParaRPr b="1" sz="700"/>
            </a:p>
          </p:txBody>
        </p:sp>
      </p:grpSp>
      <p:sp>
        <p:nvSpPr>
          <p:cNvPr id="240" name="Google Shape;240;p41"/>
          <p:cNvSpPr txBox="1"/>
          <p:nvPr/>
        </p:nvSpPr>
        <p:spPr>
          <a:xfrm>
            <a:off x="8953698" y="4810815"/>
            <a:ext cx="48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41" name="Google Shape;241;p41"/>
          <p:cNvSpPr txBox="1"/>
          <p:nvPr/>
        </p:nvSpPr>
        <p:spPr>
          <a:xfrm>
            <a:off x="436700" y="1276125"/>
            <a:ext cx="8565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Support to Child Care Workforce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Wage Supplement Program (Maine and Minnesota examples)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Benefits (such as Optima $8 a month for virtual care)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CTE and CDA programs through school district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State Support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Enrichment Offices: many offerings that providers may not be aware of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Online Share resources platform (CCA for Social Good)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Encourage marketing campaign for DSS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Director and Family Child Care support Groups </a:t>
            </a:r>
            <a:endParaRPr b="1" sz="160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place for providers and Directors or learning opportunities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537626" y="1100075"/>
            <a:ext cx="8115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Periodically survey employees. 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Yankton employer survey found that about 1/2 of employers periodically survey employees.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Federal Tax Credit</a:t>
            </a:r>
            <a:r>
              <a:rPr b="1" lang="en" sz="1100">
                <a:solidFill>
                  <a:srgbClr val="0563C1"/>
                </a:solidFill>
              </a:rPr>
              <a:t>.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The tax credit is worth 25 percent of expenditures for child care, up to $150,000 annually.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Employee Scheduling Notice</a:t>
            </a:r>
            <a:r>
              <a:rPr b="1" lang="en" sz="1100">
                <a:solidFill>
                  <a:srgbClr val="0563C1"/>
                </a:solidFill>
              </a:rPr>
              <a:t>.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Advance notice will help parents and providers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Employer Dependent Care Assistance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32% of employers already offer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$5,000 tax free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Employer Supporting Match Grants 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example would be a Tri-Share model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7" name="Google Shape;247;p42"/>
          <p:cNvGrpSpPr/>
          <p:nvPr/>
        </p:nvGrpSpPr>
        <p:grpSpPr>
          <a:xfrm>
            <a:off x="-1347625" y="0"/>
            <a:ext cx="8026994" cy="1039958"/>
            <a:chOff x="0" y="0"/>
            <a:chExt cx="17825881" cy="2773221"/>
          </a:xfrm>
        </p:grpSpPr>
        <p:sp>
          <p:nvSpPr>
            <p:cNvPr id="248" name="Google Shape;248;p42"/>
            <p:cNvSpPr/>
            <p:nvPr/>
          </p:nvSpPr>
          <p:spPr>
            <a:xfrm>
              <a:off x="3980370" y="0"/>
              <a:ext cx="13845511" cy="1607515"/>
            </a:xfrm>
            <a:custGeom>
              <a:rect b="b" l="l" r="r" t="t"/>
              <a:pathLst>
                <a:path extrusionOk="0" h="1607515" w="13845511">
                  <a:moveTo>
                    <a:pt x="0" y="0"/>
                  </a:moveTo>
                  <a:lnTo>
                    <a:pt x="13845510" y="0"/>
                  </a:lnTo>
                  <a:lnTo>
                    <a:pt x="13845510" y="1607515"/>
                  </a:lnTo>
                  <a:lnTo>
                    <a:pt x="0" y="1607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4548" t="0"/>
              </a:stretch>
            </a:blipFill>
            <a:ln>
              <a:noFill/>
            </a:ln>
          </p:spPr>
        </p:sp>
        <p:sp>
          <p:nvSpPr>
            <p:cNvPr id="249" name="Google Shape;249;p42"/>
            <p:cNvSpPr/>
            <p:nvPr/>
          </p:nvSpPr>
          <p:spPr>
            <a:xfrm>
              <a:off x="0" y="1447620"/>
              <a:ext cx="15537823" cy="1325601"/>
            </a:xfrm>
            <a:custGeom>
              <a:rect b="b" l="l" r="r" t="t"/>
              <a:pathLst>
                <a:path extrusionOk="0" h="1325601" w="15537823">
                  <a:moveTo>
                    <a:pt x="0" y="0"/>
                  </a:moveTo>
                  <a:lnTo>
                    <a:pt x="15537823" y="0"/>
                  </a:lnTo>
                  <a:lnTo>
                    <a:pt x="15537823" y="1325601"/>
                  </a:lnTo>
                  <a:lnTo>
                    <a:pt x="0" y="1325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42"/>
            <p:cNvSpPr txBox="1"/>
            <p:nvPr/>
          </p:nvSpPr>
          <p:spPr>
            <a:xfrm>
              <a:off x="3340834" y="1754600"/>
              <a:ext cx="1219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Conclusion and Recommendations Employers</a:t>
              </a:r>
              <a:endParaRPr b="1" sz="7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43"/>
          <p:cNvGrpSpPr/>
          <p:nvPr/>
        </p:nvGrpSpPr>
        <p:grpSpPr>
          <a:xfrm>
            <a:off x="-1347625" y="0"/>
            <a:ext cx="8556423" cy="1039958"/>
            <a:chOff x="0" y="0"/>
            <a:chExt cx="17825881" cy="2773221"/>
          </a:xfrm>
        </p:grpSpPr>
        <p:sp>
          <p:nvSpPr>
            <p:cNvPr id="256" name="Google Shape;256;p43"/>
            <p:cNvSpPr/>
            <p:nvPr/>
          </p:nvSpPr>
          <p:spPr>
            <a:xfrm>
              <a:off x="3980370" y="0"/>
              <a:ext cx="13845511" cy="1607515"/>
            </a:xfrm>
            <a:custGeom>
              <a:rect b="b" l="l" r="r" t="t"/>
              <a:pathLst>
                <a:path extrusionOk="0" h="1607515" w="13845511">
                  <a:moveTo>
                    <a:pt x="0" y="0"/>
                  </a:moveTo>
                  <a:lnTo>
                    <a:pt x="13845510" y="0"/>
                  </a:lnTo>
                  <a:lnTo>
                    <a:pt x="13845510" y="1607515"/>
                  </a:lnTo>
                  <a:lnTo>
                    <a:pt x="0" y="1607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4548" t="0"/>
              </a:stretch>
            </a:blipFill>
            <a:ln>
              <a:noFill/>
            </a:ln>
          </p:spPr>
        </p:sp>
        <p:sp>
          <p:nvSpPr>
            <p:cNvPr id="257" name="Google Shape;257;p43"/>
            <p:cNvSpPr/>
            <p:nvPr/>
          </p:nvSpPr>
          <p:spPr>
            <a:xfrm>
              <a:off x="0" y="1447620"/>
              <a:ext cx="15537823" cy="1325601"/>
            </a:xfrm>
            <a:custGeom>
              <a:rect b="b" l="l" r="r" t="t"/>
              <a:pathLst>
                <a:path extrusionOk="0" h="1325601" w="15537823">
                  <a:moveTo>
                    <a:pt x="0" y="0"/>
                  </a:moveTo>
                  <a:lnTo>
                    <a:pt x="15537823" y="0"/>
                  </a:lnTo>
                  <a:lnTo>
                    <a:pt x="15537823" y="1325601"/>
                  </a:lnTo>
                  <a:lnTo>
                    <a:pt x="0" y="1325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p43"/>
            <p:cNvSpPr txBox="1"/>
            <p:nvPr/>
          </p:nvSpPr>
          <p:spPr>
            <a:xfrm>
              <a:off x="3340834" y="1754600"/>
              <a:ext cx="1219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Conclusion and Recommendations Policy Makers</a:t>
              </a:r>
              <a:endParaRPr b="1" sz="700"/>
            </a:p>
          </p:txBody>
        </p:sp>
      </p:grpSp>
      <p:sp>
        <p:nvSpPr>
          <p:cNvPr id="259" name="Google Shape;259;p43"/>
          <p:cNvSpPr txBox="1"/>
          <p:nvPr/>
        </p:nvSpPr>
        <p:spPr>
          <a:xfrm>
            <a:off x="452350" y="1158700"/>
            <a:ext cx="83259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Raise Visibility of Child Care Assistance Program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State or local Yankton efforts could work on increasing the visibility of this program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Massive underutilization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Supply expansion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Consider offering a $2,500 - $3,000 start-up grant to home based providers to offer registered care.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Stabilization/Operational Dollars to Registered Providers  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Similar ARPA dollars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1472650" y="1602600"/>
            <a:ext cx="6399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Welcome: 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Chris Clifton, </a:t>
            </a:r>
            <a:endParaRPr sz="39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Watertown Development Company</a:t>
            </a:r>
            <a:endParaRPr sz="24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44"/>
          <p:cNvGrpSpPr/>
          <p:nvPr/>
        </p:nvGrpSpPr>
        <p:grpSpPr>
          <a:xfrm>
            <a:off x="-1347625" y="0"/>
            <a:ext cx="8556423" cy="1039958"/>
            <a:chOff x="0" y="0"/>
            <a:chExt cx="17825881" cy="2773221"/>
          </a:xfrm>
        </p:grpSpPr>
        <p:sp>
          <p:nvSpPr>
            <p:cNvPr id="265" name="Google Shape;265;p44"/>
            <p:cNvSpPr/>
            <p:nvPr/>
          </p:nvSpPr>
          <p:spPr>
            <a:xfrm>
              <a:off x="3980370" y="0"/>
              <a:ext cx="13845511" cy="1607515"/>
            </a:xfrm>
            <a:custGeom>
              <a:rect b="b" l="l" r="r" t="t"/>
              <a:pathLst>
                <a:path extrusionOk="0" h="1607515" w="13845511">
                  <a:moveTo>
                    <a:pt x="0" y="0"/>
                  </a:moveTo>
                  <a:lnTo>
                    <a:pt x="13845510" y="0"/>
                  </a:lnTo>
                  <a:lnTo>
                    <a:pt x="13845510" y="1607515"/>
                  </a:lnTo>
                  <a:lnTo>
                    <a:pt x="0" y="1607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4548" t="0"/>
              </a:stretch>
            </a:blipFill>
            <a:ln>
              <a:noFill/>
            </a:ln>
          </p:spPr>
        </p:sp>
        <p:sp>
          <p:nvSpPr>
            <p:cNvPr id="266" name="Google Shape;266;p44"/>
            <p:cNvSpPr/>
            <p:nvPr/>
          </p:nvSpPr>
          <p:spPr>
            <a:xfrm>
              <a:off x="0" y="1447620"/>
              <a:ext cx="15537823" cy="1325601"/>
            </a:xfrm>
            <a:custGeom>
              <a:rect b="b" l="l" r="r" t="t"/>
              <a:pathLst>
                <a:path extrusionOk="0" h="1325601" w="15537823">
                  <a:moveTo>
                    <a:pt x="0" y="0"/>
                  </a:moveTo>
                  <a:lnTo>
                    <a:pt x="15537823" y="0"/>
                  </a:lnTo>
                  <a:lnTo>
                    <a:pt x="15537823" y="1325601"/>
                  </a:lnTo>
                  <a:lnTo>
                    <a:pt x="0" y="1325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44"/>
            <p:cNvSpPr txBox="1"/>
            <p:nvPr/>
          </p:nvSpPr>
          <p:spPr>
            <a:xfrm>
              <a:off x="3340834" y="1754600"/>
              <a:ext cx="1219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Conclusion and Recommendations Policy Makers</a:t>
              </a:r>
              <a:endParaRPr b="1" sz="700"/>
            </a:p>
          </p:txBody>
        </p:sp>
      </p:grpSp>
      <p:sp>
        <p:nvSpPr>
          <p:cNvPr id="268" name="Google Shape;268;p44"/>
          <p:cNvSpPr txBox="1"/>
          <p:nvPr/>
        </p:nvSpPr>
        <p:spPr>
          <a:xfrm>
            <a:off x="452350" y="1158700"/>
            <a:ext cx="8325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Non Traditional Hours Support for Providers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contracts with local providers to incent them to start-up non-traditional hours.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Additional training and communication is a must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Child Care Development Fund (CCDF) rule changes is an option - portion for grants and contracts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Data Tracking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Capacity tracking by age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Modeling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/>
        </p:nvSpPr>
        <p:spPr>
          <a:xfrm>
            <a:off x="1147800" y="1094225"/>
            <a:ext cx="7092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</a:t>
            </a:r>
            <a:endParaRPr sz="38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Scan the QR Code below to review the full report</a:t>
            </a:r>
            <a:endParaRPr sz="2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446" y="2255575"/>
            <a:ext cx="1881100" cy="18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/>
          <p:cNvPicPr preferRelativeResize="0"/>
          <p:nvPr/>
        </p:nvPicPr>
        <p:blipFill rotWithShape="1">
          <a:blip r:embed="rId3">
            <a:alphaModFix/>
          </a:blip>
          <a:srcRect b="0" l="445" r="455" t="0"/>
          <a:stretch/>
        </p:blipFill>
        <p:spPr>
          <a:xfrm>
            <a:off x="198075" y="70150"/>
            <a:ext cx="7422274" cy="42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/>
        </p:nvSpPr>
        <p:spPr>
          <a:xfrm>
            <a:off x="790475" y="3179200"/>
            <a:ext cx="78723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&amp; support expansion - Monastery &amp; Educare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In-home providers group -  Watertown Childcare Providers Matter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options -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Roosevelt as another community option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790475" y="953475"/>
            <a:ext cx="7092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Solutions and Watertown Moving Forward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Sara Foust, </a:t>
            </a:r>
            <a:r>
              <a:rPr lang="en" sz="24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Codington County Community Services</a:t>
            </a:r>
            <a:endParaRPr sz="24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/>
        </p:nvSpPr>
        <p:spPr>
          <a:xfrm>
            <a:off x="1212775" y="1787250"/>
            <a:ext cx="7092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Early Learner Community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Audrey Rider</a:t>
            </a:r>
            <a:endParaRPr sz="39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/>
        </p:nvSpPr>
        <p:spPr>
          <a:xfrm>
            <a:off x="1212775" y="1787250"/>
            <a:ext cx="74499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Transition of Harmony Hills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Sr. Barb Younger</a:t>
            </a:r>
            <a:endParaRPr sz="39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/>
        </p:nvSpPr>
        <p:spPr>
          <a:xfrm>
            <a:off x="1212775" y="1787250"/>
            <a:ext cx="7092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Lake Area Tech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Tiffany Sanderson</a:t>
            </a:r>
            <a:endParaRPr sz="39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25" y="87450"/>
            <a:ext cx="5879051" cy="41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/>
        </p:nvSpPr>
        <p:spPr>
          <a:xfrm>
            <a:off x="1025700" y="1494900"/>
            <a:ext cx="74232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Call to Action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Chris Clifton, Watertown Development Company</a:t>
            </a:r>
            <a:endParaRPr sz="3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3"/>
          <p:cNvSpPr txBox="1"/>
          <p:nvPr/>
        </p:nvSpPr>
        <p:spPr>
          <a:xfrm>
            <a:off x="1025700" y="1494900"/>
            <a:ext cx="7092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563C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Wrap Up and Questions</a:t>
            </a:r>
            <a:endParaRPr sz="3900">
              <a:solidFill>
                <a:srgbClr val="0563C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Sara Foust</a:t>
            </a:r>
            <a:endParaRPr sz="300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0" y="409048"/>
            <a:ext cx="4680469" cy="3943947"/>
          </a:xfrm>
          <a:custGeom>
            <a:rect b="b" l="l" r="r" t="t"/>
            <a:pathLst>
              <a:path extrusionOk="0" h="11706582" w="14517585">
                <a:moveTo>
                  <a:pt x="0" y="0"/>
                </a:moveTo>
                <a:lnTo>
                  <a:pt x="14517585" y="0"/>
                </a:lnTo>
                <a:lnTo>
                  <a:pt x="14517585" y="11706582"/>
                </a:lnTo>
                <a:lnTo>
                  <a:pt x="0" y="1170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1088" l="-23308" r="-11118" t="0"/>
            </a:stretch>
          </a:blipFill>
          <a:ln>
            <a:noFill/>
          </a:ln>
        </p:spPr>
      </p:sp>
      <p:sp>
        <p:nvSpPr>
          <p:cNvPr id="139" name="Google Shape;139;p27"/>
          <p:cNvSpPr/>
          <p:nvPr/>
        </p:nvSpPr>
        <p:spPr>
          <a:xfrm>
            <a:off x="4279225" y="893350"/>
            <a:ext cx="5241930" cy="1270477"/>
          </a:xfrm>
          <a:custGeom>
            <a:rect b="b" l="l" r="r" t="t"/>
            <a:pathLst>
              <a:path extrusionOk="0" h="3098725" w="13704392">
                <a:moveTo>
                  <a:pt x="0" y="0"/>
                </a:moveTo>
                <a:lnTo>
                  <a:pt x="13704391" y="0"/>
                </a:lnTo>
                <a:lnTo>
                  <a:pt x="13704391" y="3098725"/>
                </a:lnTo>
                <a:lnTo>
                  <a:pt x="0" y="3098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27"/>
          <p:cNvSpPr txBox="1"/>
          <p:nvPr/>
        </p:nvSpPr>
        <p:spPr>
          <a:xfrm>
            <a:off x="5223394" y="1389014"/>
            <a:ext cx="374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10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Watertown Area</a:t>
            </a:r>
            <a:endParaRPr b="1" sz="700"/>
          </a:p>
        </p:txBody>
      </p:sp>
      <p:sp>
        <p:nvSpPr>
          <p:cNvPr id="141" name="Google Shape;141;p27"/>
          <p:cNvSpPr txBox="1"/>
          <p:nvPr/>
        </p:nvSpPr>
        <p:spPr>
          <a:xfrm>
            <a:off x="4694979" y="1839027"/>
            <a:ext cx="454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Child Care Landscape Analysis Report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00"/>
            <a:ext cx="5576625" cy="12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50" y="1417989"/>
            <a:ext cx="3823968" cy="347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7874" y="148200"/>
            <a:ext cx="3163952" cy="48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72799" cy="116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1274342"/>
            <a:ext cx="452437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13792"/>
            <a:ext cx="4143375" cy="262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217150" y="3939475"/>
            <a:ext cx="533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The U.S. Census Bureau Economic Survey includes estimates of sole proprietors by industry across states subdivided by county. In Codington County, there are 99 home-based child care businesses that reported annual revenue of $3.5 million in 2021. It is not possible to know how many children are in their care.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617" y="36550"/>
            <a:ext cx="6480382" cy="12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00" y="1393775"/>
            <a:ext cx="2717275" cy="19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325" y="1500500"/>
            <a:ext cx="2566538" cy="34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4850" y="3242982"/>
            <a:ext cx="3157925" cy="162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3075" y="2815900"/>
            <a:ext cx="2822175" cy="3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4848" y="1655975"/>
            <a:ext cx="3383475" cy="8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5125" y="3397600"/>
            <a:ext cx="2728375" cy="15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125" y="0"/>
            <a:ext cx="2198170" cy="13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03299" cy="11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50" y="1484125"/>
            <a:ext cx="2996701" cy="187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661050"/>
            <a:ext cx="38671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3300" y="65300"/>
            <a:ext cx="3070800" cy="377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9100" y="1330075"/>
            <a:ext cx="2753825" cy="142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20275" cy="11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2175"/>
            <a:ext cx="87630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61000"/>
            <a:ext cx="8846026" cy="4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